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7" r:id="rId12"/>
  </p:sldIdLst>
  <p:sldSz cx="18288000" cy="10287000"/>
  <p:notesSz cx="6858000" cy="9144000"/>
  <p:embeddedFontLst>
    <p:embeddedFont>
      <p:font typeface="Arial Unicode" panose="020B0604020202020204" charset="-128"/>
      <p:regular r:id="rId13"/>
    </p:embeddedFont>
    <p:embeddedFont>
      <p:font typeface="Arial Unicode Bold" panose="020B0604020202020204" charset="-128"/>
      <p:regular r:id="rId14"/>
    </p:embeddedFont>
    <p:embeddedFont>
      <p:font typeface="Amaranth Bold" panose="020B0604020202020204" charset="0"/>
      <p:regular r:id="rId15"/>
    </p:embeddedFont>
    <p:embeddedFont>
      <p:font typeface="Brixton Sans Outline" panose="020B0604020202020204" charset="0"/>
      <p:regular r:id="rId16"/>
    </p:embeddedFont>
    <p:embeddedFont>
      <p:font typeface="Caladea" panose="020B0604020202020204" charset="0"/>
      <p:regular r:id="rId17"/>
    </p:embeddedFont>
    <p:embeddedFont>
      <p:font typeface="Caladea Bold" panose="020B0604020202020204" charset="0"/>
      <p:regular r:id="rId18"/>
    </p:embeddedFon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DM Sans" pitchFamily="2" charset="0"/>
      <p:regular r:id="rId23"/>
    </p:embeddedFont>
    <p:embeddedFont>
      <p:font typeface="DM Sans Bold" charset="0"/>
      <p:regular r:id="rId24"/>
    </p:embeddedFont>
    <p:embeddedFont>
      <p:font typeface="DM Sans Bold Italics" panose="020B0604020202020204" charset="0"/>
      <p:regular r:id="rId25"/>
    </p:embeddedFont>
    <p:embeddedFont>
      <p:font typeface="DM Sans Italics" panose="020B0604020202020204" charset="0"/>
      <p:regular r:id="rId26"/>
    </p:embeddedFont>
    <p:embeddedFont>
      <p:font typeface="Montserrat Classic Bold" panose="020B0604020202020204" charset="0"/>
      <p:regular r:id="rId27"/>
    </p:embeddedFont>
    <p:embeddedFont>
      <p:font typeface="Open Sauce" panose="020B0604020202020204" charset="0"/>
      <p:regular r:id="rId28"/>
    </p:embeddedFont>
    <p:embeddedFont>
      <p:font typeface="Oswald Bold" panose="020B0604020202020204" charset="0"/>
      <p:regular r:id="rId29"/>
    </p:embeddedFont>
    <p:embeddedFont>
      <p:font typeface="Racing Sans One" panose="020B0604020202020204" charset="0"/>
      <p:regular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931" y="29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font" Target="fonts/font14.fntdata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font" Target="fonts/font1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font" Target="fonts/font16.fntdata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font" Target="fonts/font15.fntdata"/><Relationship Id="rId30" Type="http://schemas.openxmlformats.org/officeDocument/2006/relationships/font" Target="fonts/font18.fntdata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jpeg"/><Relationship Id="rId4" Type="http://schemas.openxmlformats.org/officeDocument/2006/relationships/image" Target="../media/image7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7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jpe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 rot="7659121">
            <a:off x="15091031" y="5585714"/>
            <a:ext cx="7629294" cy="7828566"/>
          </a:xfrm>
          <a:custGeom>
            <a:avLst/>
            <a:gdLst/>
            <a:ahLst/>
            <a:cxnLst/>
            <a:rect l="l" t="t" r="r" b="b"/>
            <a:pathLst>
              <a:path w="7629294" h="7828566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6016579" y="-3132429"/>
            <a:ext cx="9022634" cy="9258300"/>
          </a:xfrm>
          <a:custGeom>
            <a:avLst/>
            <a:gdLst/>
            <a:ahLst/>
            <a:cxnLst/>
            <a:rect l="l" t="t" r="r" b="b"/>
            <a:pathLst>
              <a:path w="9022634" h="9258300">
                <a:moveTo>
                  <a:pt x="0" y="0"/>
                </a:moveTo>
                <a:lnTo>
                  <a:pt x="9022635" y="0"/>
                </a:lnTo>
                <a:lnTo>
                  <a:pt x="9022635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331235" y="2296880"/>
            <a:ext cx="14928065" cy="12798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443"/>
              </a:lnSpc>
            </a:pPr>
            <a:r>
              <a:rPr lang="en-US" sz="7567" spc="741">
                <a:solidFill>
                  <a:srgbClr val="231F20"/>
                </a:solidFill>
                <a:latin typeface="Oswald Bold"/>
              </a:rPr>
              <a:t>CUSTOMER SEGMENTATION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236347" y="755494"/>
            <a:ext cx="12848809" cy="6141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3"/>
              </a:lnSpc>
            </a:pPr>
            <a:r>
              <a:rPr lang="en-US" sz="3553" spc="188">
                <a:solidFill>
                  <a:srgbClr val="231F20"/>
                </a:solidFill>
                <a:latin typeface="Montserrat Classic Bold"/>
              </a:rPr>
              <a:t>SHRI VISHNU ENGINEERING COLLEGE FOR WOMEN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184478" y="1651165"/>
            <a:ext cx="9943915" cy="4593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892"/>
              </a:lnSpc>
              <a:spcBef>
                <a:spcPct val="0"/>
              </a:spcBef>
            </a:pPr>
            <a:r>
              <a:rPr lang="en-US" sz="2820" spc="276">
                <a:solidFill>
                  <a:srgbClr val="231F20"/>
                </a:solidFill>
                <a:latin typeface="Racing Sans One"/>
              </a:rPr>
              <a:t>Department : Computer Science and Engineering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006056" y="4334301"/>
            <a:ext cx="9548810" cy="11423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68"/>
              </a:lnSpc>
            </a:pPr>
            <a:r>
              <a:rPr lang="en-US" sz="3310" spc="324">
                <a:solidFill>
                  <a:srgbClr val="231F20"/>
                </a:solidFill>
                <a:latin typeface="Amaranth Bold"/>
              </a:rPr>
              <a:t>Project Mentor: </a:t>
            </a:r>
          </a:p>
          <a:p>
            <a:pPr marL="0" lvl="0" indent="0" algn="l">
              <a:lnSpc>
                <a:spcPts val="4706"/>
              </a:lnSpc>
              <a:spcBef>
                <a:spcPct val="0"/>
              </a:spcBef>
            </a:pPr>
            <a:r>
              <a:rPr lang="en-US" sz="3410" spc="334">
                <a:solidFill>
                  <a:srgbClr val="231F20"/>
                </a:solidFill>
                <a:latin typeface="Arial Unicode Bold"/>
              </a:rPr>
              <a:t>             </a:t>
            </a:r>
            <a:r>
              <a:rPr lang="en-US" sz="3410" spc="334">
                <a:solidFill>
                  <a:srgbClr val="231F20"/>
                </a:solidFill>
                <a:latin typeface="Arial Unicode"/>
              </a:rPr>
              <a:t>Mrs.K.Soni Sharmila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006056" y="5750765"/>
            <a:ext cx="14284095" cy="33639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68"/>
              </a:lnSpc>
            </a:pPr>
            <a:r>
              <a:rPr lang="en-US" sz="3310" spc="324" dirty="0">
                <a:solidFill>
                  <a:srgbClr val="231F20"/>
                </a:solidFill>
                <a:latin typeface="Amaranth Bold"/>
              </a:rPr>
              <a:t>Team Members:</a:t>
            </a:r>
          </a:p>
          <a:p>
            <a:pPr>
              <a:lnSpc>
                <a:spcPts val="4430"/>
              </a:lnSpc>
            </a:pPr>
            <a:r>
              <a:rPr lang="en-US" sz="3210" spc="314" dirty="0">
                <a:solidFill>
                  <a:srgbClr val="231F20"/>
                </a:solidFill>
                <a:latin typeface="Arial Unicode Bold"/>
              </a:rPr>
              <a:t>           </a:t>
            </a:r>
            <a:r>
              <a:rPr lang="en-US" sz="3210" spc="314" dirty="0">
                <a:solidFill>
                  <a:srgbClr val="231F20"/>
                </a:solidFill>
                <a:latin typeface="Arial Unicode"/>
              </a:rPr>
              <a:t>21B01A0567</a:t>
            </a:r>
            <a:r>
              <a:rPr lang="en-US" sz="3210" spc="314" dirty="0">
                <a:solidFill>
                  <a:srgbClr val="231F20"/>
                </a:solidFill>
                <a:latin typeface="Arial Unicode Bold"/>
              </a:rPr>
              <a:t> </a:t>
            </a:r>
            <a:r>
              <a:rPr lang="en-US" sz="3210" spc="314" dirty="0">
                <a:solidFill>
                  <a:srgbClr val="231F20"/>
                </a:solidFill>
                <a:latin typeface="Arial Unicode"/>
              </a:rPr>
              <a:t>      -     </a:t>
            </a:r>
            <a:r>
              <a:rPr lang="en-US" sz="3210" spc="314" dirty="0" err="1">
                <a:solidFill>
                  <a:srgbClr val="231F20"/>
                </a:solidFill>
                <a:latin typeface="Arial Unicode"/>
              </a:rPr>
              <a:t>K.S.V.Anjana</a:t>
            </a:r>
            <a:r>
              <a:rPr lang="en-US" sz="3210" spc="314" dirty="0">
                <a:solidFill>
                  <a:srgbClr val="231F20"/>
                </a:solidFill>
                <a:latin typeface="Arial Unicode"/>
              </a:rPr>
              <a:t> </a:t>
            </a:r>
            <a:r>
              <a:rPr lang="en-US" sz="3210" spc="314" dirty="0" err="1">
                <a:solidFill>
                  <a:srgbClr val="231F20"/>
                </a:solidFill>
                <a:latin typeface="Arial Unicode"/>
              </a:rPr>
              <a:t>Sathvika</a:t>
            </a:r>
            <a:endParaRPr lang="en-US" sz="3210" spc="314" dirty="0">
              <a:solidFill>
                <a:srgbClr val="231F20"/>
              </a:solidFill>
              <a:latin typeface="Arial Unicode"/>
            </a:endParaRPr>
          </a:p>
          <a:p>
            <a:pPr>
              <a:lnSpc>
                <a:spcPts val="4430"/>
              </a:lnSpc>
            </a:pPr>
            <a:r>
              <a:rPr lang="en-US" sz="3210" spc="314" dirty="0">
                <a:solidFill>
                  <a:srgbClr val="231F20"/>
                </a:solidFill>
                <a:latin typeface="Arial Unicode"/>
              </a:rPr>
              <a:t>           21B01A0585       -     </a:t>
            </a:r>
            <a:r>
              <a:rPr lang="en-US" sz="3210" spc="314" dirty="0" err="1">
                <a:solidFill>
                  <a:srgbClr val="231F20"/>
                </a:solidFill>
                <a:latin typeface="Arial Unicode"/>
              </a:rPr>
              <a:t>K.Devi</a:t>
            </a:r>
            <a:r>
              <a:rPr lang="en-US" sz="3210" spc="314" dirty="0">
                <a:solidFill>
                  <a:srgbClr val="231F20"/>
                </a:solidFill>
                <a:latin typeface="Arial Unicode"/>
              </a:rPr>
              <a:t> </a:t>
            </a:r>
            <a:r>
              <a:rPr lang="en-US" sz="3210" spc="314" dirty="0" err="1">
                <a:solidFill>
                  <a:srgbClr val="231F20"/>
                </a:solidFill>
                <a:latin typeface="Arial Unicode"/>
              </a:rPr>
              <a:t>Madhumitha</a:t>
            </a:r>
            <a:endParaRPr lang="en-US" sz="3210" spc="314" dirty="0">
              <a:solidFill>
                <a:srgbClr val="231F20"/>
              </a:solidFill>
              <a:latin typeface="Arial Unicode"/>
            </a:endParaRPr>
          </a:p>
          <a:p>
            <a:pPr>
              <a:lnSpc>
                <a:spcPts val="4430"/>
              </a:lnSpc>
            </a:pPr>
            <a:r>
              <a:rPr lang="en-US" sz="3210" spc="314" dirty="0">
                <a:solidFill>
                  <a:srgbClr val="231F20"/>
                </a:solidFill>
                <a:latin typeface="Arial Unicode"/>
              </a:rPr>
              <a:t>           21B01A05B3       -     </a:t>
            </a:r>
            <a:r>
              <a:rPr lang="en-US" sz="3210" spc="314" dirty="0" err="1">
                <a:solidFill>
                  <a:srgbClr val="231F20"/>
                </a:solidFill>
                <a:latin typeface="Arial Unicode"/>
              </a:rPr>
              <a:t>N.Neha</a:t>
            </a:r>
            <a:endParaRPr lang="en-US" sz="3210" spc="314" dirty="0">
              <a:solidFill>
                <a:srgbClr val="231F20"/>
              </a:solidFill>
              <a:latin typeface="Arial Unicode"/>
            </a:endParaRPr>
          </a:p>
          <a:p>
            <a:pPr>
              <a:lnSpc>
                <a:spcPts val="4430"/>
              </a:lnSpc>
            </a:pPr>
            <a:r>
              <a:rPr lang="en-US" sz="3210" spc="314" dirty="0">
                <a:solidFill>
                  <a:srgbClr val="231F20"/>
                </a:solidFill>
                <a:latin typeface="Arial Unicode"/>
              </a:rPr>
              <a:t>           21B01A05C1       -     </a:t>
            </a:r>
            <a:r>
              <a:rPr lang="en-US" sz="3210" spc="314" dirty="0" err="1">
                <a:solidFill>
                  <a:srgbClr val="231F20"/>
                </a:solidFill>
                <a:latin typeface="Arial Unicode"/>
              </a:rPr>
              <a:t>N.Harshita</a:t>
            </a:r>
            <a:r>
              <a:rPr lang="en-US" sz="3210" spc="314" dirty="0">
                <a:solidFill>
                  <a:srgbClr val="231F20"/>
                </a:solidFill>
                <a:latin typeface="Arial Unicode"/>
              </a:rPr>
              <a:t> Ganga Bhavani</a:t>
            </a:r>
          </a:p>
          <a:p>
            <a:pPr marL="0" lvl="0" indent="0" algn="l">
              <a:lnSpc>
                <a:spcPts val="4430"/>
              </a:lnSpc>
              <a:spcBef>
                <a:spcPct val="0"/>
              </a:spcBef>
            </a:pPr>
            <a:r>
              <a:rPr lang="en-US" sz="3210" spc="314" dirty="0">
                <a:solidFill>
                  <a:srgbClr val="231F20"/>
                </a:solidFill>
                <a:latin typeface="Arial Unicode"/>
              </a:rPr>
              <a:t>           21B01A05D0       -     </a:t>
            </a:r>
            <a:r>
              <a:rPr lang="en-US" sz="3210" spc="314" dirty="0" err="1">
                <a:solidFill>
                  <a:srgbClr val="231F20"/>
                </a:solidFill>
                <a:latin typeface="Arial Unicode"/>
              </a:rPr>
              <a:t>P.Harika</a:t>
            </a:r>
            <a:r>
              <a:rPr lang="en-US" sz="3210" spc="314" dirty="0">
                <a:solidFill>
                  <a:srgbClr val="231F20"/>
                </a:solidFill>
                <a:latin typeface="Arial Unicode"/>
              </a:rPr>
              <a:t> Sahithi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142191" y="4828880"/>
            <a:ext cx="9752965" cy="1032847"/>
          </a:xfrm>
          <a:custGeom>
            <a:avLst/>
            <a:gdLst/>
            <a:ahLst/>
            <a:cxnLst/>
            <a:rect l="l" t="t" r="r" b="b"/>
            <a:pathLst>
              <a:path w="9752965" h="1032847">
                <a:moveTo>
                  <a:pt x="0" y="0"/>
                </a:moveTo>
                <a:lnTo>
                  <a:pt x="9752965" y="0"/>
                </a:lnTo>
                <a:lnTo>
                  <a:pt x="9752965" y="1032847"/>
                </a:lnTo>
                <a:lnTo>
                  <a:pt x="0" y="10328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86495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2142191" y="7341318"/>
            <a:ext cx="13891794" cy="901551"/>
          </a:xfrm>
          <a:custGeom>
            <a:avLst/>
            <a:gdLst/>
            <a:ahLst/>
            <a:cxnLst/>
            <a:rect l="l" t="t" r="r" b="b"/>
            <a:pathLst>
              <a:path w="13891794" h="901551">
                <a:moveTo>
                  <a:pt x="0" y="0"/>
                </a:moveTo>
                <a:lnTo>
                  <a:pt x="13891794" y="0"/>
                </a:lnTo>
                <a:lnTo>
                  <a:pt x="13891794" y="901551"/>
                </a:lnTo>
                <a:lnTo>
                  <a:pt x="0" y="90155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83104" b="-21218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2779578" y="7341318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274367" y="723417"/>
            <a:ext cx="10450003" cy="13175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739"/>
              </a:lnSpc>
            </a:pPr>
            <a:r>
              <a:rPr lang="en-US" sz="7782" spc="762">
                <a:solidFill>
                  <a:srgbClr val="231F20"/>
                </a:solidFill>
                <a:latin typeface="Oswald Bold"/>
              </a:rPr>
              <a:t>CONCLUSION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2142191" y="3084509"/>
            <a:ext cx="13731265" cy="4707585"/>
            <a:chOff x="0" y="0"/>
            <a:chExt cx="5261042" cy="180367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261042" cy="1803679"/>
            </a:xfrm>
            <a:custGeom>
              <a:avLst/>
              <a:gdLst/>
              <a:ahLst/>
              <a:cxnLst/>
              <a:rect l="l" t="t" r="r" b="b"/>
              <a:pathLst>
                <a:path w="5261042" h="1803679">
                  <a:moveTo>
                    <a:pt x="0" y="0"/>
                  </a:moveTo>
                  <a:lnTo>
                    <a:pt x="5261042" y="0"/>
                  </a:lnTo>
                  <a:lnTo>
                    <a:pt x="5261042" y="1803679"/>
                  </a:lnTo>
                  <a:lnTo>
                    <a:pt x="0" y="1803679"/>
                  </a:lnTo>
                  <a:close/>
                </a:path>
              </a:pathLst>
            </a:custGeom>
            <a:solidFill>
              <a:srgbClr val="EFEFEF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5261042" cy="184177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604516" lvl="1" indent="-302258">
                <a:lnSpc>
                  <a:spcPts val="3639"/>
                </a:lnSpc>
                <a:buFont typeface="Arial"/>
                <a:buChar char="•"/>
              </a:pPr>
              <a:r>
                <a:rPr lang="en-US" sz="2799" dirty="0">
                  <a:solidFill>
                    <a:srgbClr val="000000"/>
                  </a:solidFill>
                  <a:latin typeface="Open Sauce"/>
                </a:rPr>
                <a:t>Our customer segmentation project has built the way for a more customer-centric approach to the business. </a:t>
              </a:r>
            </a:p>
            <a:p>
              <a:pPr>
                <a:lnSpc>
                  <a:spcPts val="3639"/>
                </a:lnSpc>
              </a:pPr>
              <a:endParaRPr lang="en-US" sz="2799" dirty="0">
                <a:solidFill>
                  <a:srgbClr val="000000"/>
                </a:solidFill>
                <a:latin typeface="Open Sauce"/>
              </a:endParaRPr>
            </a:p>
            <a:p>
              <a:pPr marL="604516" lvl="1" indent="-302258">
                <a:lnSpc>
                  <a:spcPts val="3639"/>
                </a:lnSpc>
                <a:buFont typeface="Arial"/>
                <a:buChar char="•"/>
              </a:pPr>
              <a:r>
                <a:rPr lang="en-US" sz="2799" dirty="0">
                  <a:solidFill>
                    <a:srgbClr val="000000"/>
                  </a:solidFill>
                  <a:latin typeface="Open Sauce"/>
                </a:rPr>
                <a:t>By understanding the unique needs and preferences of different customer segments, the market will be ready to deliver more personalized experiences, allocate resources wisely, and ultimately, promote stronger customer relationships.</a:t>
              </a:r>
            </a:p>
            <a:p>
              <a:pPr>
                <a:lnSpc>
                  <a:spcPts val="3639"/>
                </a:lnSpc>
              </a:pPr>
              <a:endParaRPr lang="en-US" sz="2799" dirty="0">
                <a:solidFill>
                  <a:srgbClr val="000000"/>
                </a:solidFill>
                <a:latin typeface="Open Sauce"/>
              </a:endParaRPr>
            </a:p>
            <a:p>
              <a:pPr marL="604516" lvl="1" indent="-302258">
                <a:lnSpc>
                  <a:spcPts val="3639"/>
                </a:lnSpc>
                <a:buFont typeface="Arial"/>
                <a:buChar char="•"/>
              </a:pPr>
              <a:r>
                <a:rPr lang="en-US" sz="2799" dirty="0">
                  <a:solidFill>
                    <a:srgbClr val="000000"/>
                  </a:solidFill>
                  <a:latin typeface="Open Sauce"/>
                </a:rPr>
                <a:t>This project sets the foundation for sustained growth and success in our ever-evolving market.</a:t>
              </a: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 rot="-10580377">
            <a:off x="10737565" y="-9903903"/>
            <a:ext cx="24036383" cy="24664199"/>
          </a:xfrm>
          <a:custGeom>
            <a:avLst/>
            <a:gdLst/>
            <a:ahLst/>
            <a:cxnLst/>
            <a:rect l="l" t="t" r="r" b="b"/>
            <a:pathLst>
              <a:path w="24036383" h="24664199">
                <a:moveTo>
                  <a:pt x="0" y="0"/>
                </a:moveTo>
                <a:lnTo>
                  <a:pt x="24036383" y="0"/>
                </a:lnTo>
                <a:lnTo>
                  <a:pt x="24036383" y="24664199"/>
                </a:lnTo>
                <a:lnTo>
                  <a:pt x="0" y="2466419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313791" y="3031222"/>
            <a:ext cx="8097687" cy="16131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3015"/>
              </a:lnSpc>
              <a:spcBef>
                <a:spcPct val="0"/>
              </a:spcBef>
            </a:pPr>
            <a:r>
              <a:rPr lang="en-US" sz="9431" spc="924">
                <a:solidFill>
                  <a:srgbClr val="231F20"/>
                </a:solidFill>
                <a:latin typeface="Brixton Sans Outline"/>
              </a:rPr>
              <a:t>  THANK YOU</a:t>
            </a:r>
          </a:p>
        </p:txBody>
      </p:sp>
      <p:sp>
        <p:nvSpPr>
          <p:cNvPr id="5" name="Freeform 5"/>
          <p:cNvSpPr/>
          <p:nvPr/>
        </p:nvSpPr>
        <p:spPr>
          <a:xfrm flipH="1">
            <a:off x="-1447800" y="7048500"/>
            <a:ext cx="11881594" cy="3564478"/>
          </a:xfrm>
          <a:custGeom>
            <a:avLst/>
            <a:gdLst/>
            <a:ahLst/>
            <a:cxnLst/>
            <a:rect l="l" t="t" r="r" b="b"/>
            <a:pathLst>
              <a:path w="11881594" h="3564478">
                <a:moveTo>
                  <a:pt x="11881594" y="0"/>
                </a:moveTo>
                <a:lnTo>
                  <a:pt x="0" y="0"/>
                </a:lnTo>
                <a:lnTo>
                  <a:pt x="0" y="3564478"/>
                </a:lnTo>
                <a:lnTo>
                  <a:pt x="11881594" y="3564478"/>
                </a:lnTo>
                <a:lnTo>
                  <a:pt x="11881594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514581" y="2004134"/>
            <a:ext cx="15426163" cy="7004536"/>
            <a:chOff x="0" y="0"/>
            <a:chExt cx="5910431" cy="268374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910431" cy="2683741"/>
            </a:xfrm>
            <a:custGeom>
              <a:avLst/>
              <a:gdLst/>
              <a:ahLst/>
              <a:cxnLst/>
              <a:rect l="l" t="t" r="r" b="b"/>
              <a:pathLst>
                <a:path w="5910431" h="2683741">
                  <a:moveTo>
                    <a:pt x="0" y="0"/>
                  </a:moveTo>
                  <a:lnTo>
                    <a:pt x="5910431" y="0"/>
                  </a:lnTo>
                  <a:lnTo>
                    <a:pt x="5910431" y="2683741"/>
                  </a:lnTo>
                  <a:lnTo>
                    <a:pt x="0" y="2683741"/>
                  </a:lnTo>
                  <a:close/>
                </a:path>
              </a:pathLst>
            </a:custGeom>
            <a:solidFill>
              <a:srgbClr val="EFEFE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5910431" cy="27027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734869" y="2441386"/>
            <a:ext cx="14331790" cy="16144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75401" lvl="1" indent="-337700" algn="l">
              <a:lnSpc>
                <a:spcPts val="4317"/>
              </a:lnSpc>
              <a:buFont typeface="Arial"/>
              <a:buChar char="•"/>
            </a:pPr>
            <a:r>
              <a:rPr lang="en-US" sz="3128" spc="306">
                <a:solidFill>
                  <a:srgbClr val="231F20"/>
                </a:solidFill>
                <a:latin typeface="DM Sans"/>
              </a:rPr>
              <a:t>In this project our aim is to develop a model that can group the customers based on various characteristics  which makes you understand  who are the </a:t>
            </a:r>
            <a:r>
              <a:rPr lang="en-US" sz="3128" spc="306">
                <a:solidFill>
                  <a:srgbClr val="231F20"/>
                </a:solidFill>
                <a:latin typeface="DM Sans Bold"/>
              </a:rPr>
              <a:t>target customers.</a:t>
            </a:r>
          </a:p>
        </p:txBody>
      </p:sp>
      <p:sp>
        <p:nvSpPr>
          <p:cNvPr id="7" name="Freeform 7"/>
          <p:cNvSpPr/>
          <p:nvPr/>
        </p:nvSpPr>
        <p:spPr>
          <a:xfrm>
            <a:off x="-2779578" y="7341318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028700" y="293739"/>
            <a:ext cx="8530432" cy="13270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739"/>
              </a:lnSpc>
            </a:pPr>
            <a:r>
              <a:rPr lang="en-US" sz="7782" spc="762">
                <a:solidFill>
                  <a:srgbClr val="231F20"/>
                </a:solidFill>
                <a:latin typeface="Caladea"/>
              </a:rPr>
              <a:t>ABSTRACT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734869" y="4460420"/>
            <a:ext cx="13847267" cy="16510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89580" lvl="1" indent="-344790" algn="l">
              <a:lnSpc>
                <a:spcPts val="4407"/>
              </a:lnSpc>
              <a:buFont typeface="Arial"/>
              <a:buChar char="•"/>
            </a:pPr>
            <a:r>
              <a:rPr lang="en-US" sz="3193" spc="313">
                <a:solidFill>
                  <a:srgbClr val="231F20"/>
                </a:solidFill>
                <a:latin typeface="DM Sans"/>
              </a:rPr>
              <a:t>There are different types of customer segmentation, such as </a:t>
            </a:r>
            <a:r>
              <a:rPr lang="en-US" sz="3193" spc="313">
                <a:solidFill>
                  <a:srgbClr val="231F20"/>
                </a:solidFill>
                <a:latin typeface="DM Sans Bold"/>
              </a:rPr>
              <a:t>geographic, demographic, psychographic, and behavioral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734869" y="6625780"/>
            <a:ext cx="14561045" cy="22034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89580" lvl="1" indent="-344790" algn="l">
              <a:lnSpc>
                <a:spcPts val="4407"/>
              </a:lnSpc>
              <a:buFont typeface="Arial"/>
              <a:buChar char="•"/>
            </a:pPr>
            <a:r>
              <a:rPr lang="en-US" sz="3193" spc="313">
                <a:solidFill>
                  <a:srgbClr val="231F20"/>
                </a:solidFill>
                <a:latin typeface="DM Sans"/>
              </a:rPr>
              <a:t>Here we will focus on grouping the customers based on </a:t>
            </a:r>
            <a:r>
              <a:rPr lang="en-US" sz="3193" spc="313">
                <a:solidFill>
                  <a:srgbClr val="231F20"/>
                </a:solidFill>
                <a:latin typeface="DM Sans Bold"/>
              </a:rPr>
              <a:t>demographical character i.e. age, gender, income etc</a:t>
            </a:r>
            <a:r>
              <a:rPr lang="en-US" sz="3193" spc="313">
                <a:solidFill>
                  <a:srgbClr val="231F20"/>
                </a:solidFill>
                <a:latin typeface="DM Sans"/>
              </a:rPr>
              <a:t>. To accomplish this we will train the model with k-means clustering algorithm.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142191" y="4828880"/>
            <a:ext cx="9752965" cy="1032847"/>
          </a:xfrm>
          <a:custGeom>
            <a:avLst/>
            <a:gdLst/>
            <a:ahLst/>
            <a:cxnLst/>
            <a:rect l="l" t="t" r="r" b="b"/>
            <a:pathLst>
              <a:path w="9752965" h="1032847">
                <a:moveTo>
                  <a:pt x="0" y="0"/>
                </a:moveTo>
                <a:lnTo>
                  <a:pt x="9752965" y="0"/>
                </a:lnTo>
                <a:lnTo>
                  <a:pt x="9752965" y="1032847"/>
                </a:lnTo>
                <a:lnTo>
                  <a:pt x="0" y="10328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86495"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85242" y="2166447"/>
            <a:ext cx="10333424" cy="5174871"/>
            <a:chOff x="0" y="0"/>
            <a:chExt cx="3959182" cy="198271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959182" cy="1982717"/>
            </a:xfrm>
            <a:custGeom>
              <a:avLst/>
              <a:gdLst/>
              <a:ahLst/>
              <a:cxnLst/>
              <a:rect l="l" t="t" r="r" b="b"/>
              <a:pathLst>
                <a:path w="3959182" h="1982717">
                  <a:moveTo>
                    <a:pt x="0" y="0"/>
                  </a:moveTo>
                  <a:lnTo>
                    <a:pt x="3959182" y="0"/>
                  </a:lnTo>
                  <a:lnTo>
                    <a:pt x="3959182" y="1982717"/>
                  </a:lnTo>
                  <a:lnTo>
                    <a:pt x="0" y="1982717"/>
                  </a:lnTo>
                  <a:close/>
                </a:path>
              </a:pathLst>
            </a:custGeom>
            <a:solidFill>
              <a:srgbClr val="EFEFEF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19050"/>
              <a:ext cx="3959182" cy="20017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-3106150" y="6786147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7" y="0"/>
                </a:lnTo>
                <a:lnTo>
                  <a:pt x="7616557" y="7815496"/>
                </a:lnTo>
                <a:lnTo>
                  <a:pt x="0" y="78154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0518666" y="2227897"/>
            <a:ext cx="7769334" cy="7267661"/>
          </a:xfrm>
          <a:custGeom>
            <a:avLst/>
            <a:gdLst/>
            <a:ahLst/>
            <a:cxnLst/>
            <a:rect l="l" t="t" r="r" b="b"/>
            <a:pathLst>
              <a:path w="7769334" h="7267661">
                <a:moveTo>
                  <a:pt x="0" y="0"/>
                </a:moveTo>
                <a:lnTo>
                  <a:pt x="7769334" y="0"/>
                </a:lnTo>
                <a:lnTo>
                  <a:pt x="7769334" y="7267661"/>
                </a:lnTo>
                <a:lnTo>
                  <a:pt x="0" y="726766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7508" t="-5718" r="-34505"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028700" y="592884"/>
            <a:ext cx="8530432" cy="13270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739"/>
              </a:lnSpc>
            </a:pPr>
            <a:r>
              <a:rPr lang="en-US" sz="7782" spc="762" dirty="0">
                <a:solidFill>
                  <a:srgbClr val="231F20"/>
                </a:solidFill>
                <a:latin typeface="Caladea"/>
              </a:rPr>
              <a:t>INTRODUCTION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85242" y="2596608"/>
            <a:ext cx="9812415" cy="47789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43960" lvl="1" indent="-371980">
              <a:lnSpc>
                <a:spcPts val="4755"/>
              </a:lnSpc>
              <a:buFont typeface="Arial"/>
              <a:buChar char="•"/>
            </a:pPr>
            <a:r>
              <a:rPr lang="en-US" sz="3445" spc="337">
                <a:solidFill>
                  <a:srgbClr val="231F20"/>
                </a:solidFill>
                <a:latin typeface="DM Sans"/>
              </a:rPr>
              <a:t>Customer segmentation is a way to divide your customers into groups based on common characteristics.It helps you tailor your marketing, service, and product strategies to different customer needs and preferences</a:t>
            </a:r>
          </a:p>
          <a:p>
            <a:pPr algn="l">
              <a:lnSpc>
                <a:spcPts val="4755"/>
              </a:lnSpc>
            </a:pPr>
            <a:r>
              <a:rPr lang="en-US" sz="3445" spc="337">
                <a:solidFill>
                  <a:srgbClr val="231F20"/>
                </a:solidFill>
                <a:latin typeface="DM Sans"/>
              </a:rPr>
              <a:t> 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363385" y="1620786"/>
            <a:ext cx="17806159" cy="8355206"/>
            <a:chOff x="0" y="0"/>
            <a:chExt cx="6822310" cy="320124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822310" cy="3201241"/>
            </a:xfrm>
            <a:custGeom>
              <a:avLst/>
              <a:gdLst/>
              <a:ahLst/>
              <a:cxnLst/>
              <a:rect l="l" t="t" r="r" b="b"/>
              <a:pathLst>
                <a:path w="6822310" h="3201241">
                  <a:moveTo>
                    <a:pt x="0" y="0"/>
                  </a:moveTo>
                  <a:lnTo>
                    <a:pt x="6822310" y="0"/>
                  </a:lnTo>
                  <a:lnTo>
                    <a:pt x="6822310" y="3201241"/>
                  </a:lnTo>
                  <a:lnTo>
                    <a:pt x="0" y="3201241"/>
                  </a:lnTo>
                  <a:close/>
                </a:path>
              </a:pathLst>
            </a:custGeom>
            <a:solidFill>
              <a:srgbClr val="EFEFE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6822310" cy="32202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88218" y="2827153"/>
            <a:ext cx="18288000" cy="10977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6990" lvl="1" indent="-348495" algn="l">
              <a:lnSpc>
                <a:spcPts val="4455"/>
              </a:lnSpc>
              <a:buFont typeface="Arial"/>
              <a:buChar char="•"/>
            </a:pPr>
            <a:r>
              <a:rPr lang="en-US" sz="3228" spc="316">
                <a:solidFill>
                  <a:srgbClr val="231F20"/>
                </a:solidFill>
                <a:latin typeface="DM Sans Bold"/>
              </a:rPr>
              <a:t>To design more successful products and services : "</a:t>
            </a:r>
            <a:r>
              <a:rPr lang="en-US" sz="3228" spc="316">
                <a:solidFill>
                  <a:srgbClr val="231F20"/>
                </a:solidFill>
                <a:latin typeface="DM Sans"/>
              </a:rPr>
              <a:t>We prioritize creating customer-focused solutions by understanding their needs and pain points."</a:t>
            </a:r>
          </a:p>
        </p:txBody>
      </p:sp>
      <p:sp>
        <p:nvSpPr>
          <p:cNvPr id="7" name="Freeform 7"/>
          <p:cNvSpPr/>
          <p:nvPr/>
        </p:nvSpPr>
        <p:spPr>
          <a:xfrm>
            <a:off x="13176231" y="-4481475"/>
            <a:ext cx="6760571" cy="6937153"/>
          </a:xfrm>
          <a:custGeom>
            <a:avLst/>
            <a:gdLst/>
            <a:ahLst/>
            <a:cxnLst/>
            <a:rect l="l" t="t" r="r" b="b"/>
            <a:pathLst>
              <a:path w="6760571" h="6937153">
                <a:moveTo>
                  <a:pt x="0" y="0"/>
                </a:moveTo>
                <a:lnTo>
                  <a:pt x="6760571" y="0"/>
                </a:lnTo>
                <a:lnTo>
                  <a:pt x="6760571" y="6937153"/>
                </a:lnTo>
                <a:lnTo>
                  <a:pt x="0" y="69371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244929" y="293739"/>
            <a:ext cx="8530432" cy="13270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739"/>
              </a:lnSpc>
            </a:pPr>
            <a:r>
              <a:rPr lang="en-US" sz="7782" spc="762">
                <a:solidFill>
                  <a:srgbClr val="231F20"/>
                </a:solidFill>
                <a:latin typeface="Caladea"/>
              </a:rPr>
              <a:t>OBJECTIVES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71793" y="4672667"/>
            <a:ext cx="18051087" cy="22038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6990" lvl="1" indent="-348495">
              <a:lnSpc>
                <a:spcPts val="4455"/>
              </a:lnSpc>
              <a:buFont typeface="Arial"/>
              <a:buChar char="•"/>
            </a:pPr>
            <a:r>
              <a:rPr lang="en-US" sz="3228" spc="316">
                <a:solidFill>
                  <a:srgbClr val="231F20"/>
                </a:solidFill>
                <a:latin typeface="DM Sans Bold"/>
              </a:rPr>
              <a:t>To develop effective marketing campaigns </a:t>
            </a:r>
            <a:r>
              <a:rPr lang="en-US" sz="3228" spc="316">
                <a:solidFill>
                  <a:srgbClr val="231F20"/>
                </a:solidFill>
                <a:latin typeface="DM Sans"/>
              </a:rPr>
              <a:t>: Segmentation tailors marketing by recognizing diverse customer responses to messages.</a:t>
            </a:r>
          </a:p>
          <a:p>
            <a:pPr>
              <a:lnSpc>
                <a:spcPts val="4455"/>
              </a:lnSpc>
            </a:pPr>
            <a:endParaRPr lang="en-US" sz="3228" spc="316">
              <a:solidFill>
                <a:srgbClr val="231F20"/>
              </a:solidFill>
              <a:latin typeface="DM Sans"/>
            </a:endParaRPr>
          </a:p>
          <a:p>
            <a:pPr algn="l">
              <a:lnSpc>
                <a:spcPts val="4317"/>
              </a:lnSpc>
            </a:pPr>
            <a:endParaRPr lang="en-US" sz="3228" spc="316">
              <a:solidFill>
                <a:srgbClr val="231F20"/>
              </a:solidFill>
              <a:latin typeface="DM Sans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236913" y="6452598"/>
            <a:ext cx="18051087" cy="15794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8831" lvl="1" indent="-349416">
              <a:lnSpc>
                <a:spcPts val="4466"/>
              </a:lnSpc>
              <a:buFont typeface="Arial"/>
              <a:buChar char="•"/>
            </a:pPr>
            <a:r>
              <a:rPr lang="en-US" sz="3236" spc="317">
                <a:solidFill>
                  <a:srgbClr val="231F20"/>
                </a:solidFill>
                <a:latin typeface="DM Sans Bold"/>
              </a:rPr>
              <a:t>To offer more relevant customer service : </a:t>
            </a:r>
            <a:r>
              <a:rPr lang="en-US" sz="3236" spc="317">
                <a:solidFill>
                  <a:srgbClr val="231F20"/>
                </a:solidFill>
                <a:latin typeface="DM Sans"/>
              </a:rPr>
              <a:t>Offering amazing customer service is important if you want to retain customers &amp; grow your business.</a:t>
            </a:r>
          </a:p>
          <a:p>
            <a:pPr algn="l">
              <a:lnSpc>
                <a:spcPts val="3792"/>
              </a:lnSpc>
            </a:pPr>
            <a:endParaRPr lang="en-US" sz="3236" spc="317">
              <a:solidFill>
                <a:srgbClr val="231F20"/>
              </a:solidFill>
              <a:latin typeface="DM Sans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306674" y="8161243"/>
            <a:ext cx="17981326" cy="10970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03778" lvl="1" indent="-351889" algn="l">
              <a:lnSpc>
                <a:spcPts val="4498"/>
              </a:lnSpc>
              <a:buFont typeface="Arial"/>
              <a:buChar char="•"/>
            </a:pPr>
            <a:r>
              <a:rPr lang="en-US" sz="3259" spc="319">
                <a:solidFill>
                  <a:srgbClr val="231F20"/>
                </a:solidFill>
                <a:latin typeface="DM Sans Bold"/>
              </a:rPr>
              <a:t>To use resources most effectively : </a:t>
            </a:r>
            <a:r>
              <a:rPr lang="en-US" sz="3259" spc="319">
                <a:solidFill>
                  <a:srgbClr val="231F20"/>
                </a:solidFill>
                <a:latin typeface="DM Sans"/>
              </a:rPr>
              <a:t> Segmentation guides focused resource allocation and budget optimization for maximum impact.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3" name="Freeform 3"/>
          <p:cNvSpPr/>
          <p:nvPr/>
        </p:nvSpPr>
        <p:spPr>
          <a:xfrm rot="3407869">
            <a:off x="12052165" y="1118883"/>
            <a:ext cx="12471670" cy="5351480"/>
          </a:xfrm>
          <a:custGeom>
            <a:avLst/>
            <a:gdLst/>
            <a:ahLst/>
            <a:cxnLst/>
            <a:rect l="l" t="t" r="r" b="b"/>
            <a:pathLst>
              <a:path w="12471670" h="5351480">
                <a:moveTo>
                  <a:pt x="0" y="0"/>
                </a:moveTo>
                <a:lnTo>
                  <a:pt x="12471670" y="0"/>
                </a:lnTo>
                <a:lnTo>
                  <a:pt x="12471670" y="5351480"/>
                </a:lnTo>
                <a:lnTo>
                  <a:pt x="0" y="53514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1641419" y="2019300"/>
            <a:ext cx="6494181" cy="5815639"/>
          </a:xfrm>
          <a:custGeom>
            <a:avLst/>
            <a:gdLst/>
            <a:ahLst/>
            <a:cxnLst/>
            <a:rect l="l" t="t" r="r" b="b"/>
            <a:pathLst>
              <a:path w="9642133" h="5509791">
                <a:moveTo>
                  <a:pt x="0" y="0"/>
                </a:moveTo>
                <a:lnTo>
                  <a:pt x="9642134" y="0"/>
                </a:lnTo>
                <a:lnTo>
                  <a:pt x="9642134" y="5509790"/>
                </a:lnTo>
                <a:lnTo>
                  <a:pt x="0" y="550979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337140" y="572308"/>
            <a:ext cx="11580004" cy="10806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8113"/>
              </a:lnSpc>
            </a:pPr>
            <a:r>
              <a:rPr lang="en-US" sz="7726" spc="757">
                <a:solidFill>
                  <a:srgbClr val="231F20"/>
                </a:solidFill>
                <a:latin typeface="Caladea Bold"/>
              </a:rPr>
              <a:t>MODULARIZATION :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16562" y="3021453"/>
            <a:ext cx="10408295" cy="30760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26"/>
              </a:lnSpc>
            </a:pPr>
            <a:r>
              <a:rPr lang="en-US" sz="2990" spc="293">
                <a:solidFill>
                  <a:srgbClr val="231F20"/>
                </a:solidFill>
                <a:latin typeface="DM Sans"/>
              </a:rPr>
              <a:t>Surveys are a great way to get data related to demographics, purchasing patterns, preferences, and other distinct categories.</a:t>
            </a:r>
          </a:p>
          <a:p>
            <a:pPr>
              <a:lnSpc>
                <a:spcPts val="3988"/>
              </a:lnSpc>
            </a:pPr>
            <a:r>
              <a:rPr lang="en-US" sz="2890" spc="283">
                <a:solidFill>
                  <a:srgbClr val="231F20"/>
                </a:solidFill>
                <a:latin typeface="DM Sans"/>
              </a:rPr>
              <a:t>we can also use existing customer data and other data collection methods.</a:t>
            </a:r>
          </a:p>
          <a:p>
            <a:pPr>
              <a:lnSpc>
                <a:spcPts val="3988"/>
              </a:lnSpc>
            </a:pPr>
            <a:endParaRPr lang="en-US" sz="2890" spc="283">
              <a:solidFill>
                <a:srgbClr val="231F20"/>
              </a:solidFill>
              <a:latin typeface="DM Sans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337140" y="6544669"/>
            <a:ext cx="10408295" cy="26081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26"/>
              </a:lnSpc>
            </a:pPr>
            <a:r>
              <a:rPr lang="en-US" sz="2990" spc="293">
                <a:solidFill>
                  <a:srgbClr val="231F20"/>
                </a:solidFill>
                <a:latin typeface="DM Sans"/>
              </a:rPr>
              <a:t>Implement functions to clean and preprocess the data like handling missing values and removing duplicates.</a:t>
            </a:r>
          </a:p>
          <a:p>
            <a:pPr>
              <a:lnSpc>
                <a:spcPts val="4126"/>
              </a:lnSpc>
            </a:pPr>
            <a:r>
              <a:rPr lang="en-US" sz="2990" spc="293">
                <a:solidFill>
                  <a:srgbClr val="231F20"/>
                </a:solidFill>
                <a:latin typeface="DM Sans"/>
              </a:rPr>
              <a:t>Identify the key features and choosing the right attributes.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37140" y="5792194"/>
            <a:ext cx="11928965" cy="553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40"/>
              </a:lnSpc>
            </a:pPr>
            <a:r>
              <a:rPr lang="en-US" sz="3290" spc="322">
                <a:solidFill>
                  <a:srgbClr val="231F20"/>
                </a:solidFill>
                <a:latin typeface="DM Sans Bold"/>
              </a:rPr>
              <a:t>2.Data Preprocessing and Feature Engineering: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37140" y="2267998"/>
            <a:ext cx="11928965" cy="553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40"/>
              </a:lnSpc>
            </a:pPr>
            <a:r>
              <a:rPr lang="en-US" sz="3290" spc="322">
                <a:solidFill>
                  <a:srgbClr val="231F20"/>
                </a:solidFill>
                <a:latin typeface="DM Sans Bold"/>
              </a:rPr>
              <a:t>1. Data Collection : 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 rot="3407869">
            <a:off x="12052165" y="1118883"/>
            <a:ext cx="12471670" cy="5351480"/>
          </a:xfrm>
          <a:custGeom>
            <a:avLst/>
            <a:gdLst/>
            <a:ahLst/>
            <a:cxnLst/>
            <a:rect l="l" t="t" r="r" b="b"/>
            <a:pathLst>
              <a:path w="12471670" h="5351480">
                <a:moveTo>
                  <a:pt x="0" y="0"/>
                </a:moveTo>
                <a:lnTo>
                  <a:pt x="12471670" y="0"/>
                </a:lnTo>
                <a:lnTo>
                  <a:pt x="12471670" y="5351480"/>
                </a:lnTo>
                <a:lnTo>
                  <a:pt x="0" y="53514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609848" y="3430069"/>
            <a:ext cx="7678152" cy="4318960"/>
          </a:xfrm>
          <a:custGeom>
            <a:avLst/>
            <a:gdLst/>
            <a:ahLst/>
            <a:cxnLst/>
            <a:rect l="l" t="t" r="r" b="b"/>
            <a:pathLst>
              <a:path w="7678152" h="4318960">
                <a:moveTo>
                  <a:pt x="0" y="0"/>
                </a:moveTo>
                <a:lnTo>
                  <a:pt x="7678152" y="0"/>
                </a:lnTo>
                <a:lnTo>
                  <a:pt x="7678152" y="4318960"/>
                </a:lnTo>
                <a:lnTo>
                  <a:pt x="0" y="431896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348961" y="2693061"/>
            <a:ext cx="10671504" cy="38303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03"/>
              </a:lnSpc>
            </a:pPr>
            <a:r>
              <a:rPr lang="en-US" sz="2755" spc="270">
                <a:solidFill>
                  <a:srgbClr val="231F20"/>
                </a:solidFill>
                <a:latin typeface="DM Sans"/>
              </a:rPr>
              <a:t>The choice of algorithm depends on factors such as  type of data you have, the nature of anomalies </a:t>
            </a:r>
          </a:p>
          <a:p>
            <a:pPr>
              <a:lnSpc>
                <a:spcPts val="3803"/>
              </a:lnSpc>
            </a:pPr>
            <a:r>
              <a:rPr lang="en-US" sz="2755" spc="270">
                <a:solidFill>
                  <a:srgbClr val="231F20"/>
                </a:solidFill>
                <a:latin typeface="DM Sans"/>
              </a:rPr>
              <a:t>you're looking to detect (outliers, </a:t>
            </a:r>
          </a:p>
          <a:p>
            <a:pPr>
              <a:lnSpc>
                <a:spcPts val="3803"/>
              </a:lnSpc>
            </a:pPr>
            <a:r>
              <a:rPr lang="en-US" sz="2755" spc="270">
                <a:solidFill>
                  <a:srgbClr val="231F20"/>
                </a:solidFill>
                <a:latin typeface="DM Sans"/>
              </a:rPr>
              <a:t>rare patterns). </a:t>
            </a:r>
          </a:p>
          <a:p>
            <a:pPr>
              <a:lnSpc>
                <a:spcPts val="3803"/>
              </a:lnSpc>
            </a:pPr>
            <a:r>
              <a:rPr lang="en-US" sz="2755" spc="270">
                <a:solidFill>
                  <a:srgbClr val="231F20"/>
                </a:solidFill>
                <a:latin typeface="DM Sans"/>
              </a:rPr>
              <a:t>•</a:t>
            </a:r>
            <a:r>
              <a:rPr lang="en-US" sz="2755" spc="270">
                <a:solidFill>
                  <a:srgbClr val="231F20"/>
                </a:solidFill>
                <a:latin typeface="DM Sans Bold"/>
              </a:rPr>
              <a:t> </a:t>
            </a:r>
            <a:r>
              <a:rPr lang="en-US" sz="2755" spc="270">
                <a:solidFill>
                  <a:srgbClr val="231F20"/>
                </a:solidFill>
                <a:latin typeface="DM Sans Bold Italics"/>
              </a:rPr>
              <a:t>K-Means Clustering</a:t>
            </a:r>
          </a:p>
          <a:p>
            <a:pPr>
              <a:lnSpc>
                <a:spcPts val="3803"/>
              </a:lnSpc>
            </a:pPr>
            <a:endParaRPr lang="en-US" sz="2755" spc="270">
              <a:solidFill>
                <a:srgbClr val="231F20"/>
              </a:solidFill>
              <a:latin typeface="DM Sans Bold Italics"/>
            </a:endParaRPr>
          </a:p>
          <a:p>
            <a:pPr>
              <a:lnSpc>
                <a:spcPts val="3803"/>
              </a:lnSpc>
            </a:pPr>
            <a:endParaRPr lang="en-US" sz="2755" spc="270">
              <a:solidFill>
                <a:srgbClr val="231F20"/>
              </a:solidFill>
              <a:latin typeface="DM Sans Bold Italics"/>
            </a:endParaRPr>
          </a:p>
          <a:p>
            <a:pPr>
              <a:lnSpc>
                <a:spcPts val="3675"/>
              </a:lnSpc>
            </a:pPr>
            <a:endParaRPr lang="en-US" sz="2755" spc="270">
              <a:solidFill>
                <a:srgbClr val="231F20"/>
              </a:solidFill>
              <a:latin typeface="DM Sans Bold Italics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348961" y="7245830"/>
            <a:ext cx="11580004" cy="2084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26"/>
              </a:lnSpc>
            </a:pPr>
            <a:r>
              <a:rPr lang="en-US" sz="2990" spc="293">
                <a:solidFill>
                  <a:srgbClr val="231F20"/>
                </a:solidFill>
                <a:latin typeface="DM Sans"/>
              </a:rPr>
              <a:t>Segment analysis is a crucial step in customer segmentation, where you examine the characteristics, behaviors, and preferences of different customer segments.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48961" y="5969954"/>
            <a:ext cx="11928965" cy="553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40"/>
              </a:lnSpc>
            </a:pPr>
            <a:r>
              <a:rPr lang="en-US" sz="3290" spc="322">
                <a:solidFill>
                  <a:srgbClr val="231F20"/>
                </a:solidFill>
                <a:latin typeface="DM Sans Bold"/>
              </a:rPr>
              <a:t>4. Segment Analysis :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48961" y="1406206"/>
            <a:ext cx="11928965" cy="553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40"/>
              </a:lnSpc>
            </a:pPr>
            <a:r>
              <a:rPr lang="en-US" sz="3290" spc="322">
                <a:solidFill>
                  <a:srgbClr val="231F20"/>
                </a:solidFill>
                <a:latin typeface="DM Sans Bold"/>
              </a:rPr>
              <a:t>3. Detection of algorithm :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 rot="3407869">
            <a:off x="11481983" y="1332701"/>
            <a:ext cx="12471670" cy="5351480"/>
          </a:xfrm>
          <a:custGeom>
            <a:avLst/>
            <a:gdLst/>
            <a:ahLst/>
            <a:cxnLst/>
            <a:rect l="l" t="t" r="r" b="b"/>
            <a:pathLst>
              <a:path w="12471670" h="5351480">
                <a:moveTo>
                  <a:pt x="0" y="0"/>
                </a:moveTo>
                <a:lnTo>
                  <a:pt x="12471670" y="0"/>
                </a:lnTo>
                <a:lnTo>
                  <a:pt x="12471670" y="5351480"/>
                </a:lnTo>
                <a:lnTo>
                  <a:pt x="0" y="53514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859807" y="971550"/>
            <a:ext cx="10408295" cy="36380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26"/>
              </a:lnSpc>
            </a:pPr>
            <a:endParaRPr/>
          </a:p>
          <a:p>
            <a:pPr>
              <a:lnSpc>
                <a:spcPts val="4126"/>
              </a:lnSpc>
            </a:pPr>
            <a:r>
              <a:rPr lang="en-US" sz="2990" spc="293">
                <a:solidFill>
                  <a:srgbClr val="231F20"/>
                </a:solidFill>
                <a:latin typeface="DM Sans"/>
              </a:rPr>
              <a:t>• By analyzing these segments, businesses can tailor their marketing strategies and offerings to better meet the needs of each group, ultimately improving customer satisfaction and driving better results.</a:t>
            </a:r>
          </a:p>
          <a:p>
            <a:pPr>
              <a:lnSpc>
                <a:spcPts val="3988"/>
              </a:lnSpc>
            </a:pPr>
            <a:endParaRPr lang="en-US" sz="2990" spc="293">
              <a:solidFill>
                <a:srgbClr val="231F20"/>
              </a:solidFill>
              <a:latin typeface="DM Sans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859807" y="5602387"/>
            <a:ext cx="10408295" cy="36559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26"/>
              </a:lnSpc>
            </a:pPr>
            <a:r>
              <a:rPr lang="en-US" sz="2990" spc="293">
                <a:solidFill>
                  <a:srgbClr val="231F20"/>
                </a:solidFill>
                <a:latin typeface="DM Sans Italics"/>
              </a:rPr>
              <a:t>Model monitoring and maintenance</a:t>
            </a:r>
          </a:p>
          <a:p>
            <a:pPr>
              <a:lnSpc>
                <a:spcPts val="4126"/>
              </a:lnSpc>
            </a:pPr>
            <a:r>
              <a:rPr lang="en-US" sz="2990" spc="293">
                <a:solidFill>
                  <a:srgbClr val="231F20"/>
                </a:solidFill>
                <a:latin typeface="DM Sans"/>
              </a:rPr>
              <a:t> • Model monitoring</a:t>
            </a:r>
          </a:p>
          <a:p>
            <a:pPr>
              <a:lnSpc>
                <a:spcPts val="4126"/>
              </a:lnSpc>
            </a:pPr>
            <a:r>
              <a:rPr lang="en-US" sz="2990" spc="293">
                <a:solidFill>
                  <a:srgbClr val="231F20"/>
                </a:solidFill>
                <a:latin typeface="DM Sans"/>
              </a:rPr>
              <a:t> • Feedback loop</a:t>
            </a:r>
          </a:p>
          <a:p>
            <a:pPr>
              <a:lnSpc>
                <a:spcPts val="4126"/>
              </a:lnSpc>
            </a:pPr>
            <a:r>
              <a:rPr lang="en-US" sz="2990" spc="293">
                <a:solidFill>
                  <a:srgbClr val="231F20"/>
                </a:solidFill>
                <a:latin typeface="DM Sans"/>
              </a:rPr>
              <a:t> • Retraining </a:t>
            </a:r>
          </a:p>
          <a:p>
            <a:pPr>
              <a:lnSpc>
                <a:spcPts val="4126"/>
              </a:lnSpc>
            </a:pPr>
            <a:r>
              <a:rPr lang="en-US" sz="2990" spc="293">
                <a:solidFill>
                  <a:srgbClr val="231F20"/>
                </a:solidFill>
                <a:latin typeface="DM Sans Italics"/>
              </a:rPr>
              <a:t>Security and Privacy </a:t>
            </a:r>
          </a:p>
          <a:p>
            <a:pPr>
              <a:lnSpc>
                <a:spcPts val="4126"/>
              </a:lnSpc>
            </a:pPr>
            <a:r>
              <a:rPr lang="en-US" sz="2990" spc="293">
                <a:solidFill>
                  <a:srgbClr val="231F20"/>
                </a:solidFill>
                <a:latin typeface="DM Sans"/>
              </a:rPr>
              <a:t> • Data security</a:t>
            </a:r>
          </a:p>
          <a:p>
            <a:pPr>
              <a:lnSpc>
                <a:spcPts val="4126"/>
              </a:lnSpc>
            </a:pPr>
            <a:r>
              <a:rPr lang="en-US" sz="2990" spc="293">
                <a:solidFill>
                  <a:srgbClr val="231F20"/>
                </a:solidFill>
                <a:latin typeface="DM Sans"/>
              </a:rPr>
              <a:t> • Model securit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59807" y="4552406"/>
            <a:ext cx="11928965" cy="553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40"/>
              </a:lnSpc>
            </a:pPr>
            <a:r>
              <a:rPr lang="en-US" sz="3290" spc="322">
                <a:solidFill>
                  <a:srgbClr val="231F20"/>
                </a:solidFill>
                <a:latin typeface="DM Sans Bold"/>
              </a:rPr>
              <a:t>5. Deploying and maintenance  : 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267518" y="368733"/>
            <a:ext cx="9752965" cy="1032847"/>
          </a:xfrm>
          <a:custGeom>
            <a:avLst/>
            <a:gdLst/>
            <a:ahLst/>
            <a:cxnLst/>
            <a:rect l="l" t="t" r="r" b="b"/>
            <a:pathLst>
              <a:path w="9752965" h="1032847">
                <a:moveTo>
                  <a:pt x="0" y="0"/>
                </a:moveTo>
                <a:lnTo>
                  <a:pt x="9752964" y="0"/>
                </a:lnTo>
                <a:lnTo>
                  <a:pt x="9752964" y="1032847"/>
                </a:lnTo>
                <a:lnTo>
                  <a:pt x="0" y="10328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86495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2142191" y="7210022"/>
            <a:ext cx="9752965" cy="1032847"/>
          </a:xfrm>
          <a:custGeom>
            <a:avLst/>
            <a:gdLst/>
            <a:ahLst/>
            <a:cxnLst/>
            <a:rect l="l" t="t" r="r" b="b"/>
            <a:pathLst>
              <a:path w="9752965" h="1032847">
                <a:moveTo>
                  <a:pt x="0" y="0"/>
                </a:moveTo>
                <a:lnTo>
                  <a:pt x="9752965" y="0"/>
                </a:lnTo>
                <a:lnTo>
                  <a:pt x="9752965" y="1032847"/>
                </a:lnTo>
                <a:lnTo>
                  <a:pt x="0" y="10328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86495"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219200" y="1621457"/>
            <a:ext cx="16026216" cy="7713176"/>
            <a:chOff x="0" y="0"/>
            <a:chExt cx="6140337" cy="295525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140337" cy="2955252"/>
            </a:xfrm>
            <a:custGeom>
              <a:avLst/>
              <a:gdLst/>
              <a:ahLst/>
              <a:cxnLst/>
              <a:rect l="l" t="t" r="r" b="b"/>
              <a:pathLst>
                <a:path w="6140337" h="2955252">
                  <a:moveTo>
                    <a:pt x="0" y="0"/>
                  </a:moveTo>
                  <a:lnTo>
                    <a:pt x="6140337" y="0"/>
                  </a:lnTo>
                  <a:lnTo>
                    <a:pt x="6140337" y="2955252"/>
                  </a:lnTo>
                  <a:lnTo>
                    <a:pt x="0" y="2955252"/>
                  </a:lnTo>
                  <a:close/>
                </a:path>
              </a:pathLst>
            </a:custGeom>
            <a:solidFill>
              <a:srgbClr val="EFEFE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6140337" cy="29743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-2779578" y="8681054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B6A5B1C-C3E1-A736-A91B-F2022B053FD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9783" y="1810119"/>
            <a:ext cx="8215716" cy="718318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F82A763-E75D-044A-1206-90D8BDCD2072}"/>
              </a:ext>
            </a:extLst>
          </p:cNvPr>
          <p:cNvSpPr txBox="1"/>
          <p:nvPr/>
        </p:nvSpPr>
        <p:spPr>
          <a:xfrm>
            <a:off x="1924051" y="4500501"/>
            <a:ext cx="436088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8000" b="1" dirty="0">
                <a:latin typeface="Caladea" panose="020B0604020202020204" charset="0"/>
              </a:rPr>
              <a:t>OUTPUT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851369" y="-3442596"/>
            <a:ext cx="6709932" cy="6885191"/>
          </a:xfrm>
          <a:custGeom>
            <a:avLst/>
            <a:gdLst/>
            <a:ahLst/>
            <a:cxnLst/>
            <a:rect l="l" t="t" r="r" b="b"/>
            <a:pathLst>
              <a:path w="6709932" h="6885191">
                <a:moveTo>
                  <a:pt x="0" y="0"/>
                </a:moveTo>
                <a:lnTo>
                  <a:pt x="6709932" y="0"/>
                </a:lnTo>
                <a:lnTo>
                  <a:pt x="6709932" y="6885192"/>
                </a:lnTo>
                <a:lnTo>
                  <a:pt x="0" y="68851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503597" y="361575"/>
            <a:ext cx="4473739" cy="1020160"/>
            <a:chOff x="0" y="0"/>
            <a:chExt cx="1178269" cy="26868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178269" cy="268684"/>
            </a:xfrm>
            <a:custGeom>
              <a:avLst/>
              <a:gdLst/>
              <a:ahLst/>
              <a:cxnLst/>
              <a:rect l="l" t="t" r="r" b="b"/>
              <a:pathLst>
                <a:path w="1178269" h="268684">
                  <a:moveTo>
                    <a:pt x="0" y="0"/>
                  </a:moveTo>
                  <a:lnTo>
                    <a:pt x="1178269" y="0"/>
                  </a:lnTo>
                  <a:lnTo>
                    <a:pt x="1178269" y="268684"/>
                  </a:lnTo>
                  <a:lnTo>
                    <a:pt x="0" y="268684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85725"/>
              <a:ext cx="1178269" cy="3544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6874"/>
                </a:lnSpc>
                <a:spcBef>
                  <a:spcPct val="0"/>
                </a:spcBef>
              </a:pPr>
              <a:r>
                <a:rPr lang="en-US" sz="4981" spc="49">
                  <a:solidFill>
                    <a:srgbClr val="FFFFFF"/>
                  </a:solidFill>
                  <a:latin typeface="DM Sans Italics"/>
                </a:rPr>
                <a:t>Existing Work</a:t>
              </a: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732197" y="1619860"/>
            <a:ext cx="17555803" cy="553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53"/>
              </a:lnSpc>
            </a:pPr>
            <a:r>
              <a:rPr lang="en-US" sz="3299" spc="323">
                <a:solidFill>
                  <a:srgbClr val="231F20"/>
                </a:solidFill>
                <a:latin typeface="DM Sans"/>
              </a:rPr>
              <a:t>Customer segmentation used to be done manually but it is not precise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503597" y="3868905"/>
            <a:ext cx="5616739" cy="1020160"/>
            <a:chOff x="0" y="0"/>
            <a:chExt cx="1479306" cy="26868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479306" cy="268684"/>
            </a:xfrm>
            <a:custGeom>
              <a:avLst/>
              <a:gdLst/>
              <a:ahLst/>
              <a:cxnLst/>
              <a:rect l="l" t="t" r="r" b="b"/>
              <a:pathLst>
                <a:path w="1479306" h="268684">
                  <a:moveTo>
                    <a:pt x="0" y="0"/>
                  </a:moveTo>
                  <a:lnTo>
                    <a:pt x="1479306" y="0"/>
                  </a:lnTo>
                  <a:lnTo>
                    <a:pt x="1479306" y="268684"/>
                  </a:lnTo>
                  <a:lnTo>
                    <a:pt x="0" y="268684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85725"/>
              <a:ext cx="1479306" cy="3544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6874"/>
                </a:lnSpc>
                <a:spcBef>
                  <a:spcPct val="0"/>
                </a:spcBef>
              </a:pPr>
              <a:r>
                <a:rPr lang="en-US" sz="4981" spc="49">
                  <a:solidFill>
                    <a:srgbClr val="FFFFFF"/>
                  </a:solidFill>
                  <a:latin typeface="DM Sans Italics"/>
                </a:rPr>
                <a:t>Proposed Work</a:t>
              </a: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732197" y="2317882"/>
            <a:ext cx="17555803" cy="11247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12459" lvl="1" indent="-356229">
              <a:lnSpc>
                <a:spcPts val="4553"/>
              </a:lnSpc>
              <a:buFont typeface="Arial"/>
              <a:buChar char="•"/>
            </a:pPr>
            <a:r>
              <a:rPr lang="en-US" sz="3299" spc="323">
                <a:solidFill>
                  <a:srgbClr val="231F20"/>
                </a:solidFill>
                <a:latin typeface="DM Sans Bold"/>
              </a:rPr>
              <a:t>More Time Consuming</a:t>
            </a:r>
          </a:p>
          <a:p>
            <a:pPr marL="712459" lvl="1" indent="-356229">
              <a:lnSpc>
                <a:spcPts val="4553"/>
              </a:lnSpc>
              <a:buFont typeface="Arial"/>
              <a:buChar char="•"/>
            </a:pPr>
            <a:r>
              <a:rPr lang="en-US" sz="3299" spc="323">
                <a:solidFill>
                  <a:srgbClr val="231F20"/>
                </a:solidFill>
                <a:latin typeface="DM Sans Bold"/>
              </a:rPr>
              <a:t>Less Accurate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32197" y="7562087"/>
            <a:ext cx="17555803" cy="1696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12459" lvl="1" indent="-356229">
              <a:lnSpc>
                <a:spcPts val="4553"/>
              </a:lnSpc>
              <a:buFont typeface="Arial"/>
              <a:buChar char="•"/>
            </a:pPr>
            <a:r>
              <a:rPr lang="en-US" sz="3299" spc="323">
                <a:solidFill>
                  <a:srgbClr val="231F20"/>
                </a:solidFill>
                <a:latin typeface="DM Sans Bold"/>
              </a:rPr>
              <a:t>Higher accuracy :</a:t>
            </a:r>
            <a:r>
              <a:rPr lang="en-US" sz="3299" spc="323">
                <a:solidFill>
                  <a:srgbClr val="231F20"/>
                </a:solidFill>
                <a:latin typeface="DM Sans"/>
              </a:rPr>
              <a:t> The value of an optimal number of clusters for given customer data is easy to find using machine learning methods like the elbow method.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32197" y="5260540"/>
            <a:ext cx="17555803" cy="11247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53"/>
              </a:lnSpc>
            </a:pPr>
            <a:r>
              <a:rPr lang="en-US" sz="3299" spc="323">
                <a:solidFill>
                  <a:srgbClr val="231F20"/>
                </a:solidFill>
                <a:latin typeface="DM Sans"/>
              </a:rPr>
              <a:t>This project precisely identify customer segments, which is much harder to do manually or with conventional analytical methods.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32197" y="6697063"/>
            <a:ext cx="17555803" cy="553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12459" lvl="1" indent="-356229">
              <a:lnSpc>
                <a:spcPts val="4553"/>
              </a:lnSpc>
              <a:buFont typeface="Arial"/>
              <a:buChar char="•"/>
            </a:pPr>
            <a:r>
              <a:rPr lang="en-US" sz="3299" spc="323">
                <a:solidFill>
                  <a:srgbClr val="231F20"/>
                </a:solidFill>
                <a:latin typeface="DM Sans Bold"/>
              </a:rPr>
              <a:t>Ability to process vast amounts</a:t>
            </a:r>
            <a:r>
              <a:rPr lang="en-US" sz="3299" spc="323">
                <a:solidFill>
                  <a:srgbClr val="231F20"/>
                </a:solidFill>
                <a:latin typeface="DM Sans"/>
              </a:rPr>
              <a:t> </a:t>
            </a:r>
            <a:r>
              <a:rPr lang="en-US" sz="3299" spc="323">
                <a:solidFill>
                  <a:srgbClr val="231F20"/>
                </a:solidFill>
                <a:latin typeface="DM Sans Bold"/>
              </a:rPr>
              <a:t>of data in real time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32197" y="9505950"/>
            <a:ext cx="17555803" cy="553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12459" lvl="1" indent="-356229">
              <a:lnSpc>
                <a:spcPts val="4553"/>
              </a:lnSpc>
              <a:buFont typeface="Arial"/>
              <a:buChar char="•"/>
            </a:pPr>
            <a:r>
              <a:rPr lang="en-US" sz="3299" spc="323">
                <a:solidFill>
                  <a:srgbClr val="231F20"/>
                </a:solidFill>
                <a:latin typeface="DM Sans Bold"/>
              </a:rPr>
              <a:t>To quickly identify new trends and patterns in customer behaviour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637</Words>
  <Application>Microsoft Office PowerPoint</Application>
  <PresentationFormat>Custom</PresentationFormat>
  <Paragraphs>65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8" baseType="lpstr">
      <vt:lpstr>DM Sans Italics</vt:lpstr>
      <vt:lpstr>Arial Unicode Bold</vt:lpstr>
      <vt:lpstr>Brixton Sans Outline</vt:lpstr>
      <vt:lpstr>Montserrat Classic Bold</vt:lpstr>
      <vt:lpstr>Amaranth Bold</vt:lpstr>
      <vt:lpstr>Arial Unicode</vt:lpstr>
      <vt:lpstr>Racing Sans One</vt:lpstr>
      <vt:lpstr>Calibri</vt:lpstr>
      <vt:lpstr>Oswald Bold</vt:lpstr>
      <vt:lpstr>Open Sauce</vt:lpstr>
      <vt:lpstr>Caladea</vt:lpstr>
      <vt:lpstr>DM Sans Bold</vt:lpstr>
      <vt:lpstr>DM Sans Bold Italics</vt:lpstr>
      <vt:lpstr>Arial</vt:lpstr>
      <vt:lpstr>DM Sans</vt:lpstr>
      <vt:lpstr>Caladea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Grey minimalist business project presentation </dc:title>
  <cp:lastModifiedBy>Harika Sahithi Palepu</cp:lastModifiedBy>
  <cp:revision>3</cp:revision>
  <dcterms:created xsi:type="dcterms:W3CDTF">2006-08-16T00:00:00Z</dcterms:created>
  <dcterms:modified xsi:type="dcterms:W3CDTF">2023-11-16T02:59:32Z</dcterms:modified>
  <dc:identifier>DAFsFZh6G-E</dc:identifier>
</cp:coreProperties>
</file>